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3" r:id="rId5"/>
    <p:sldId id="275" r:id="rId6"/>
    <p:sldId id="259" r:id="rId7"/>
    <p:sldId id="276" r:id="rId8"/>
    <p:sldId id="281" r:id="rId9"/>
    <p:sldId id="282" r:id="rId10"/>
    <p:sldId id="262" r:id="rId11"/>
    <p:sldId id="260" r:id="rId12"/>
    <p:sldId id="272" r:id="rId13"/>
    <p:sldId id="278" r:id="rId14"/>
    <p:sldId id="264" r:id="rId15"/>
    <p:sldId id="284" r:id="rId16"/>
    <p:sldId id="285" r:id="rId17"/>
    <p:sldId id="283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/>
    <p:restoredTop sz="95918"/>
  </p:normalViewPr>
  <p:slideViewPr>
    <p:cSldViewPr snapToGrid="0" snapToObjects="1">
      <p:cViewPr varScale="1">
        <p:scale>
          <a:sx n="123" d="100"/>
          <a:sy n="123" d="100"/>
        </p:scale>
        <p:origin x="7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E5803-190A-5845-B3B4-384DD36448A2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8385A-6BB1-AE40-8D53-9ADCF634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73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002F-6CD5-C848-8463-8F3EA61C93A3}" type="datetime1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62F5-1F33-C94A-A6F0-3C3E9316942D}" type="datetime1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AB4F-BD5B-334C-9CD7-8FDD46B7594B}" type="datetime1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E144-B5EC-2A44-A2D1-FD42D9BC6DB3}" type="datetime1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35C-1042-BD42-B10D-48573E0C200D}" type="datetime1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44A8-BC6E-B34C-BC61-763FB7121629}" type="datetime1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2847-0D92-8441-90B3-53BE30F59A19}" type="datetime1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3B4F-D195-0E4A-B251-68C6C7DD63B9}" type="datetime1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8A3E-88C3-C54B-AE95-3BF225767455}" type="datetime1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AA0-4ED9-8949-A6C3-532B5DF077F4}" type="datetime1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F13F-B5B9-6D43-9BBD-F4D55E454256}" type="datetime1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A13A-7314-CA41-A8F6-A6B133C107F0}" type="datetime1">
              <a:rPr lang="en-US" smtClean="0"/>
              <a:t>2/1/21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18B5-8589-BF4E-AF62-4E229140992C}" type="datetime1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F972-FAFF-384B-9800-229F59778633}" type="datetime1">
              <a:rPr lang="en-US" smtClean="0"/>
              <a:t>2/1/21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D4D9-5A12-7047-B78A-67C46C372EC3}" type="datetime1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ABDF-A2EA-4B4E-AAEB-20CE1B22FADA}" type="datetime1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E0CB-3374-A242-B899-6ADAD50427F8}" type="datetime1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South County Democratic Club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FC4F8-E095-4940-BCED-439053F88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861" y="1401417"/>
            <a:ext cx="9685751" cy="213691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“Which Country Has the World’s Best Health Care?”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Ezekiel Emanuel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(July, 2020)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9DF026-B438-C04A-9D44-F3429F262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1526" y="3952432"/>
            <a:ext cx="8915399" cy="1335186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Reviewed by George L. Donohue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A.A. County Democratic Club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 3, 2021</a:t>
            </a:r>
          </a:p>
        </p:txBody>
      </p:sp>
    </p:spTree>
    <p:extLst>
      <p:ext uri="{BB962C8B-B14F-4D97-AF65-F5344CB8AC3E}">
        <p14:creationId xmlns:p14="http://schemas.microsoft.com/office/powerpoint/2010/main" val="112583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356CA-3B5E-3549-BC67-B6C5E662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8099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 - History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29F5-0B41-AA4D-AFC6-D25AE34D2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670" y="1272209"/>
            <a:ext cx="9327942" cy="463901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1911 insurance coverage for wage-earning males funded by employee &amp; employer tax</a:t>
            </a:r>
          </a:p>
          <a:p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1947/48 National Health Services NHS’s of (England &amp; Wales) &amp; Scotland established</a:t>
            </a:r>
          </a:p>
          <a:p>
            <a:pPr lvl="1"/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Nearly comprehensive single payer system (both hospitals and GPs) with no co-pays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1952 – small co-pays introduced for prescriptions and dental care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1973 – 14 Regional Authorities and 90 Area Authorities created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 –”11,000 patient GP” practices established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2002 - Quality control measures, Regional and District health authorities replaced with (303) Primary Care Trusts (PCT)</a:t>
            </a:r>
          </a:p>
          <a:p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 – replace PCTs with local (212) Clinical Commissioning Groups (CCGs) run by physicians and members of the public to administer their Group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– established 44 Sustainability and Transformation Partnerships (STPs)</a:t>
            </a:r>
          </a:p>
          <a:p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– new 5-year plan to transform system into an HMO-like integrated care system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66D20-23E5-7A4A-B4A6-32FFAF3C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6AE9-95F3-9F41-8743-10D268CCCFE2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1BA88E-8C77-9647-AD5E-266DE8F5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A4947-820F-E544-90A1-63F8182AA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220192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6DAB-B5D7-7742-B25B-B5181DB2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9133"/>
          </a:xfrm>
        </p:spPr>
        <p:txBody>
          <a:bodyPr>
            <a:no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Netherlands - History</a:t>
            </a:r>
            <a:b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038CA-1A93-444C-B815-566D0A69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026" y="1321904"/>
            <a:ext cx="9059586" cy="4589318"/>
          </a:xfrm>
        </p:spPr>
        <p:txBody>
          <a:bodyPr>
            <a:normAutofit lnSpcReduction="10000"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Started as Guild health insurance funds in 19</a:t>
            </a:r>
            <a:r>
              <a:rPr lang="en-US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century</a:t>
            </a:r>
          </a:p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1913 mandatory health insurance for workers to compensate for out-of-work income loss</a:t>
            </a:r>
          </a:p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German WWII occupation imposed </a:t>
            </a:r>
            <a:r>
              <a:rPr lang="en-US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Bismarckian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model of mandatory state insurance with competing Sickness Funds financed by taxes assessed on both employees and employers</a:t>
            </a:r>
          </a:p>
          <a:p>
            <a:pPr lvl="1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Government insurance provided a floor and Private Insurance optional for service above floor coverage</a:t>
            </a:r>
          </a:p>
          <a:p>
            <a:pPr lvl="1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1966/67 addressed cost issues and added Long-Term Care coverage</a:t>
            </a:r>
          </a:p>
          <a:p>
            <a:pPr lvl="1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1981 set spending caps</a:t>
            </a:r>
          </a:p>
          <a:p>
            <a:pPr lvl="1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1986 Regulations forced private systems  to match government system benefits</a:t>
            </a:r>
          </a:p>
          <a:p>
            <a:pPr lvl="1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2006 Dekker Committee – </a:t>
            </a:r>
            <a:r>
              <a:rPr lang="en-US" b="1" i="1" u="sng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Managed Competition</a:t>
            </a:r>
          </a:p>
          <a:p>
            <a:pPr lvl="2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Gov. pays competing Sickness Funds</a:t>
            </a:r>
          </a:p>
          <a:p>
            <a:pPr lvl="2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Residents can purchase supplementary private insurance</a:t>
            </a:r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D54FD-4106-E948-A20D-EA97558EA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319C-D13C-9947-A440-D328F4A360A8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DFDD6-C8CD-5145-97F4-99A6EB70F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DA169-9BA9-FF4F-9633-A670CCB6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115262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6DAB-B5D7-7742-B25B-B5181DB2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08010"/>
            <a:ext cx="8911687" cy="538768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Germany -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038CA-1A93-444C-B815-566D0A69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974" y="1252330"/>
            <a:ext cx="9377638" cy="4658892"/>
          </a:xfrm>
        </p:spPr>
        <p:txBody>
          <a:bodyPr>
            <a:normAutofit fontScale="77500" lnSpcReduction="20000"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1883 Bismarck establishes first statutory health insurance system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“Sickness Funds” employer based (~19,000 guild funds)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to mitigate wage loss due to illness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1931 – Physicians granted legal monopoly over outpatient care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Paid by Sickness Funds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1972 – Farmers added to Statutory Health Insurance (SHI) Funds</a:t>
            </a:r>
          </a:p>
          <a:p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 – Statutory Health Insurance Mandatory and Universal (87% of population)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choice of Sickness Fund by individuals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contribute to fund based on Income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 Benefits based on Need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National Level Governance</a:t>
            </a:r>
          </a:p>
          <a:p>
            <a:pPr lvl="2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Sickness Funds self-governing, including reimbursement rates and benefits</a:t>
            </a:r>
          </a:p>
          <a:p>
            <a:pPr lvl="1"/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137-year history of evolution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</a:t>
            </a:r>
            <a:r>
              <a:rPr lang="en-US" sz="20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(105) Sickness Funds in existence (5 funds cover 47% population)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C3094-DB20-CE4F-9935-2EAE3304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2C9-9AC4-B344-8059-F9D172B37136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40D00-4BD6-EB49-969C-54C6D6319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FB6FB-81D7-2F4D-AA44-122EA407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4126123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F2FF-4432-114B-8D4F-DB66DDFEF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768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80758-CE1A-DE4D-ACC4-1CD97E938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30923"/>
            <a:ext cx="8915400" cy="4680299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News: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US" sz="18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Health Insurance </a:t>
            </a:r>
            <a:r>
              <a:rPr lang="en-US" sz="18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more people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Germany, Netherlands, United Kingdom and Canada combined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 News: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US" sz="18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Denies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Health Insurance to about as many people as live in Canada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Life Expectancy at Birth is </a:t>
            </a:r>
            <a:r>
              <a:rPr lang="en-US" sz="18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 lower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any of these countries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Cost of Health Care is </a:t>
            </a:r>
            <a:r>
              <a:rPr lang="en-US" sz="18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 Higher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any of these countries</a:t>
            </a:r>
          </a:p>
          <a:p>
            <a:pPr lvl="1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Payer vs. Regulated Insurance Systems: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Single Payer Systems have Co-pays and allow for </a:t>
            </a:r>
            <a:r>
              <a:rPr lang="en-US" sz="18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Supplemental Insurance w/ Significant Enrollments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Payer Systems evolving to more Regional Control</a:t>
            </a:r>
          </a:p>
          <a:p>
            <a:pPr lvl="1"/>
            <a:r>
              <a:rPr lang="en-US" sz="18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Payer Systems closer to MEDICAID than MEDICARE </a:t>
            </a:r>
          </a:p>
          <a:p>
            <a:pPr lvl="1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5203F-76BB-8948-8182-8877B325B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DF68-D43B-AF49-B4F0-B9CFDA44A157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DB32A-D2C7-8242-AC2D-B3FB27B5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CD2E6-5489-7142-A298-03BA696B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1495810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09EF7-1694-7041-BF37-96D9F437E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897" y="603994"/>
            <a:ext cx="9083080" cy="68954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 Areas for US Improvement from Emanual Book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0CC8CC-BADC-064C-8757-2EC26AC4F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506" y="1605777"/>
            <a:ext cx="9254471" cy="4879188"/>
          </a:xfrm>
        </p:spPr>
        <p:txBody>
          <a:bodyPr/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Regulate Drug Prices (Strong Bipartisan Support – 70%)</a:t>
            </a:r>
          </a:p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Emphasize Primary Care Service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(more use of PA &amp; NP services)</a:t>
            </a:r>
          </a:p>
          <a:p>
            <a:pPr lvl="1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Access to Tele-Health Services 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(74% support)</a:t>
            </a:r>
          </a:p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 Enrollment in MEDICAID at First Contact with the Health Care System</a:t>
            </a:r>
          </a:p>
          <a:p>
            <a:pPr lvl="1"/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76% of States have ACA expanded MEDICAID service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Children should be covered at no-cost option (expanded CHIP)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 Best Practices for Chronic and Mental Care Services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Simplify the Entire System to reduce Admin. Costs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020F3-01AD-7841-B9BC-FFB8F0D98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AA8-BAEE-8541-84D6-AB476306051E}" type="datetime1">
              <a:rPr lang="en-US" smtClean="0"/>
              <a:t>2/1/21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E3546-9EFA-864A-A18D-416F5E3C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CA249-56B1-214C-9A63-47C63B25C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2388728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92EB1-277A-D94B-AEC1-CC85FB380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7977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 Medicaid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BDBB-CA80-1D49-9441-87C4A03AF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92087"/>
            <a:ext cx="8915400" cy="4619135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Managed Care Organization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Care Physician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Dental &amp; Vision Care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Prescription Drugs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Pregnant Care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and Substance Abuse Services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and Emergency Services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0B564-6FD2-4048-A9A5-72EA1FE6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4319-8D88-C847-8CFA-DEA4479B7E21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F626C-9DFF-9247-977B-46E1D44A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67D7A-79FB-D649-A849-3D76F1A79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745240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768C0-C475-2C41-B2C8-5F8A5E40D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04235"/>
            <a:ext cx="8911687" cy="107736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Medicaid Household Income Threshold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MD and TX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C6698F8-C74A-524D-81A7-EC26B14BB2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3470" y="1481603"/>
            <a:ext cx="7014558" cy="44302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C8B4C8-93C8-9A4A-AFBA-74B48A0AC150}"/>
              </a:ext>
            </a:extLst>
          </p:cNvPr>
          <p:cNvSpPr txBox="1"/>
          <p:nvPr/>
        </p:nvSpPr>
        <p:spPr>
          <a:xfrm>
            <a:off x="7764072" y="3696726"/>
            <a:ext cx="2273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17.7% Uninsured in TX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8B3959-A923-7C43-B467-2C9863313114}"/>
              </a:ext>
            </a:extLst>
          </p:cNvPr>
          <p:cNvSpPr txBox="1"/>
          <p:nvPr/>
        </p:nvSpPr>
        <p:spPr>
          <a:xfrm>
            <a:off x="5835316" y="4694503"/>
            <a:ext cx="2328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13.6% TX Poverty Rate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C5BB1-05D5-7D44-840A-8CC4C55D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B94F-C4A6-BD47-95F4-464E04471001}" type="datetime1">
              <a:rPr lang="en-US" smtClean="0"/>
              <a:t>2/1/21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152DC-8A79-FB49-9F65-DDB4D5B8F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BD105D-6B1F-894A-BF67-5C40F92C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1562443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4D259-6117-EF42-AFA6-E8AE75EE7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936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Maryland Medicaid + MCHP Statistics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B30F51-A726-1845-9DA6-183345BB42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9926" y="1357285"/>
            <a:ext cx="6881105" cy="4554565"/>
          </a:xfrm>
          <a:prstGeom prst="rect">
            <a:avLst/>
          </a:prstGeom>
        </p:spPr>
      </p:pic>
      <p:sp>
        <p:nvSpPr>
          <p:cNvPr id="3" name="Donut 2">
            <a:extLst>
              <a:ext uri="{FF2B5EF4-FFF2-40B4-BE49-F238E27FC236}">
                <a16:creationId xmlns:a16="http://schemas.microsoft.com/office/drawing/2014/main" id="{1B7E5028-FE0B-9747-8000-5421E6D2BE90}"/>
              </a:ext>
            </a:extLst>
          </p:cNvPr>
          <p:cNvSpPr/>
          <p:nvPr/>
        </p:nvSpPr>
        <p:spPr>
          <a:xfrm>
            <a:off x="7177072" y="1828801"/>
            <a:ext cx="633845" cy="1033950"/>
          </a:xfrm>
          <a:prstGeom prst="donut">
            <a:avLst>
              <a:gd name="adj" fmla="val 12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C8B8AD-76AA-484F-9451-FA68619D135B}"/>
              </a:ext>
            </a:extLst>
          </p:cNvPr>
          <p:cNvSpPr txBox="1"/>
          <p:nvPr/>
        </p:nvSpPr>
        <p:spPr>
          <a:xfrm>
            <a:off x="4686300" y="37330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DAD0DB-D574-894C-967B-099F098CE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20D-266C-A44B-BBC3-D1149257B270}" type="datetime1">
              <a:rPr lang="en-US" smtClean="0"/>
              <a:t>2/1/21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756FC-57C9-5948-B38D-93E62276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A7D367-BB8A-3140-8780-26E73E069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1339697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DB814-16E9-0E46-BDBE-CE009F78D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699" y="646771"/>
            <a:ext cx="9240914" cy="624468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and Political Prospects for US Health Care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D72C-7E0B-784A-AFF2-DA9EBD856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82751"/>
            <a:ext cx="8915400" cy="4528471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 likely to be upheld by Supreme Court in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Calif. Vs. Texas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strike-down of the universal coverage mandate (May or June)</a:t>
            </a:r>
          </a:p>
          <a:p>
            <a:pPr lvl="1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76% of States may Expand MEDICAID</a:t>
            </a:r>
          </a:p>
          <a:p>
            <a:pPr lvl="1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Fed. Govt. pays for 90% of MEDICAID claims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Biden 100 Days (Morning Consult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Jan 8-11, 1,996 voters    w/ 2% margin of error)</a:t>
            </a:r>
          </a:p>
          <a:p>
            <a:pPr lvl="1"/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40% support passing a HC reform bill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49% support tightening Low-Cost Plan Requirements</a:t>
            </a:r>
          </a:p>
          <a:p>
            <a:pPr lvl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57% support restoration of ACA marketing funds</a:t>
            </a:r>
          </a:p>
          <a:p>
            <a:pPr lvl="1"/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 support allowing for importation of Foreign Drugs</a:t>
            </a:r>
          </a:p>
          <a:p>
            <a:pPr lvl="1"/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 support using Foreign Drug Prices to Recommend US Drug Prices</a:t>
            </a:r>
          </a:p>
          <a:p>
            <a:pPr lvl="1"/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74% support increased access to Telehealth services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3B709-F4D5-314F-9922-236CCC08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0F73-D4D4-0D45-A646-686E8A97C3E0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EB105-FE8E-0342-9325-FED85AEA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125B3-CA85-094A-933A-C74E410D5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34193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6C585-1B8E-A14A-9C45-AD5320817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822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the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055B1-60BA-1045-963D-BD6136D8E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52330"/>
            <a:ext cx="8915400" cy="465889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system is widely believed to be Broken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Affordable Care Act (ACA) has been under attack by the Republican Party since it’s passage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Supreme Court Decision on Constitutionality Pending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“Medicare-for-All” vs. “ACA +” Policy Debate within the Democratic Party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other country’s systems tell us about this debate?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57774-0CEA-1C48-8169-DD6C9573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D32A-BE16-FE41-87FE-2A8091683C13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781BAD-CEA1-6D46-A3A1-02BBA51C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FFC8D-5D7A-C441-BF8A-B16326D00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92402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673C-1DC0-EC48-8B47-F07D2333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797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A3C7A-A517-F44B-91F3-018D3B2D9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92087"/>
            <a:ext cx="8915400" cy="4619135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plus 10 other First-World Countries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of Single Payer and Hybrid Public/Private Systems Evaluated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Metrics Examined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Context Critical for Public Policy Debate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Efficacy and Efficiency Examined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Improvements to ACA Identified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456 pages, a comprehensive study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Reference book for Policy Wonks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209DD-E648-5748-BC4F-08E01419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F497-769E-3149-AB14-510DE3CADFC8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FD671-40A3-CE40-A0A8-545F1857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57610-9960-694C-B7A3-01A88E37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401032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FF5F9-7B5A-3A4B-A0A1-B01DAF05A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8707"/>
          </a:xfrm>
        </p:spPr>
        <p:txBody>
          <a:bodyPr>
            <a:normAutofit fontScale="90000"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USA - History</a:t>
            </a:r>
            <a:b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D3D41-A5CE-E540-9B79-754930EDC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72817"/>
            <a:ext cx="8915400" cy="4738405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1929 Baylor Univ. Hospital signed contract with Dallas school-teachers @ $6/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&lt;21 days in hospital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1943 health care bill failed in congress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1957-64 Medicare (national)  &amp; Medicaid (state) Bill finally passes congress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 – Affordable Care Act (ACA) passes congress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Expands Medicaid coverage (76% expanded State Options)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Establishes Private Insurance Exchanges and Regulates Coverage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Establishes Metrics and Measures for Cost Control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Challenged in multiple court cases to limit or abolish the system</a:t>
            </a:r>
          </a:p>
          <a:p>
            <a:pPr lvl="1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Challenged statute in modern US history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559D8-9395-F748-9698-9B2BDB1D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4EDE-7D89-5245-BE72-94CE7D8C4F24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25C5D4-CF10-0341-9C30-F431A78C5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65360-049D-6141-A591-579DD6B7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132952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FF5F9-7B5A-3A4B-A0A1-B01DAF05A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98071"/>
            <a:ext cx="8911687" cy="54870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 –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D3D41-A5CE-E540-9B79-754930EDC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46778"/>
            <a:ext cx="8915400" cy="5420568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Coverage – 325 million (91% covered under </a:t>
            </a:r>
            <a:r>
              <a:rPr lang="en-US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complex system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public and private insurance)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- $3,500 B  USD   -   % GDP – </a:t>
            </a:r>
            <a:r>
              <a:rPr lang="en-US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18%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Insurance – 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60% of the population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Insurance – MEDICARE (</a:t>
            </a:r>
            <a:r>
              <a:rPr lang="en-US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17% of population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MEDICAID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Children Health Insurance Program (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18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 of population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9 million children), 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 (3%), Tricare (3%)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Care – </a:t>
            </a:r>
            <a:r>
              <a:rPr lang="en-US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(avg cost $45,000/yr. Assist Living)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Payments – Hospitals DRGs  @ $1,100 B USD (33% of total); physicians $700B (20% of total) using the new Relative Value Unit (RVU) system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Pharmaceuticals - </a:t>
            </a:r>
            <a:r>
              <a:rPr lang="en-US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$500B USD (17% of total), </a:t>
            </a:r>
            <a:r>
              <a:rPr lang="en-US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price regulations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Physicians – 850,000 (2.6/1,000); GP  ~ $233,000, Specialist ~ $330,000 USD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Nurses – 4,000,000 (12.5/1,000); 3,400,000 RNs @ ~ $68,000/yr.;  250,000 Nurse Practitioners (NPs) &amp; 119,000 Physician Assist. (PAs) @ ~  $105,000/yr.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37611-8D9A-4A40-87A7-37E3C299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FDAF-CBD9-FD44-94AF-67B56257BB20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9F280-07E1-CE48-9900-A93495E9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272DA-BE8C-F947-94FA-A0ED6A50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112758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2B0E-CCE8-A44E-9AB9-7C9DF9A3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53870"/>
            <a:ext cx="9312766" cy="529495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Cliff Notes Conclusion: Unweighted Ranking on 22 Metrics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599323-CA01-F940-AC0F-1EA1B00ECC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0156" y="1083365"/>
            <a:ext cx="9757483" cy="4909930"/>
          </a:xfrm>
          <a:prstGeom prst="rect">
            <a:avLst/>
          </a:prstGeom>
        </p:spPr>
      </p:pic>
      <p:sp>
        <p:nvSpPr>
          <p:cNvPr id="3" name="Frame 2">
            <a:extLst>
              <a:ext uri="{FF2B5EF4-FFF2-40B4-BE49-F238E27FC236}">
                <a16:creationId xmlns:a16="http://schemas.microsoft.com/office/drawing/2014/main" id="{2F3C16DC-4503-AD44-A84F-1F1F1F18C7C4}"/>
              </a:ext>
            </a:extLst>
          </p:cNvPr>
          <p:cNvSpPr/>
          <p:nvPr/>
        </p:nvSpPr>
        <p:spPr>
          <a:xfrm>
            <a:off x="10080702" y="1349298"/>
            <a:ext cx="758283" cy="503313"/>
          </a:xfrm>
          <a:prstGeom prst="frame">
            <a:avLst>
              <a:gd name="adj1" fmla="val 17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739BF250-60E3-9841-A54A-2C2F1530CC6E}"/>
              </a:ext>
            </a:extLst>
          </p:cNvPr>
          <p:cNvSpPr/>
          <p:nvPr/>
        </p:nvSpPr>
        <p:spPr>
          <a:xfrm>
            <a:off x="10080702" y="5551799"/>
            <a:ext cx="758283" cy="50331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9608AC6E-479D-0A4E-B7B7-561C52D41E1A}"/>
              </a:ext>
            </a:extLst>
          </p:cNvPr>
          <p:cNvSpPr/>
          <p:nvPr/>
        </p:nvSpPr>
        <p:spPr>
          <a:xfrm>
            <a:off x="4516244" y="1349298"/>
            <a:ext cx="747132" cy="50331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324612CA-59AE-314C-AF24-F7B27C7CE113}"/>
              </a:ext>
            </a:extLst>
          </p:cNvPr>
          <p:cNvSpPr/>
          <p:nvPr/>
        </p:nvSpPr>
        <p:spPr>
          <a:xfrm>
            <a:off x="4516244" y="5452946"/>
            <a:ext cx="747132" cy="6021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6AA4B252-876C-3B4B-AC36-8249636B0231}"/>
              </a:ext>
            </a:extLst>
          </p:cNvPr>
          <p:cNvSpPr/>
          <p:nvPr/>
        </p:nvSpPr>
        <p:spPr>
          <a:xfrm>
            <a:off x="6880302" y="1349298"/>
            <a:ext cx="735981" cy="50331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988C59C9-C7C9-AA48-9DA5-5BEECD01ADCB}"/>
              </a:ext>
            </a:extLst>
          </p:cNvPr>
          <p:cNvSpPr/>
          <p:nvPr/>
        </p:nvSpPr>
        <p:spPr>
          <a:xfrm>
            <a:off x="6880302" y="5452946"/>
            <a:ext cx="847493" cy="6021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6CB61D47-CC49-D140-ABC8-52776E2D3CB9}"/>
              </a:ext>
            </a:extLst>
          </p:cNvPr>
          <p:cNvSpPr/>
          <p:nvPr/>
        </p:nvSpPr>
        <p:spPr>
          <a:xfrm>
            <a:off x="5776332" y="1349298"/>
            <a:ext cx="657922" cy="50331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27114AEC-CB02-DC43-8457-DC9D506E2C8C}"/>
              </a:ext>
            </a:extLst>
          </p:cNvPr>
          <p:cNvSpPr/>
          <p:nvPr/>
        </p:nvSpPr>
        <p:spPr>
          <a:xfrm>
            <a:off x="5776332" y="5452946"/>
            <a:ext cx="657922" cy="6021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B14EB8F-9487-274F-AE14-02A8F52F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273DF-475B-2E42-B551-9F36A3CAE6A4}" type="datetime1">
              <a:rPr lang="en-US" smtClean="0"/>
              <a:t>2/1/21</a:t>
            </a:fld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22C8E35-F6AC-464C-B6B7-9749C309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2B9BB68A-C973-664E-A2F0-8CFE500E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230558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CA0-D6FC-4440-94E2-971FF7CF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068" y="337808"/>
            <a:ext cx="8911687" cy="60834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Country Comparisons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8969CF6B-1289-E64F-A579-3B6883B010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5980" y="858044"/>
            <a:ext cx="8858830" cy="532558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A3A21-E522-1D4F-81C9-D2B6B091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8901D-F3EC-D240-ACBA-3C572F11DDF7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B56AB-6C1C-D24A-A0F6-8F7D6C62F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312AD-733A-0745-8937-75A074605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345292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CA0-D6FC-4440-94E2-971FF7CF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068" y="337808"/>
            <a:ext cx="8911687" cy="60834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Country Comparisons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8969CF6B-1289-E64F-A579-3B6883B010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5980" y="858044"/>
            <a:ext cx="8858830" cy="5325586"/>
          </a:xfrm>
          <a:prstGeom prst="rect">
            <a:avLst/>
          </a:prstGeo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606A8DB5-46DF-B341-9230-35EED161C6AE}"/>
              </a:ext>
            </a:extLst>
          </p:cNvPr>
          <p:cNvSpPr/>
          <p:nvPr/>
        </p:nvSpPr>
        <p:spPr>
          <a:xfrm>
            <a:off x="2125980" y="1650379"/>
            <a:ext cx="8858830" cy="60834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48E7A014-62CF-794B-BE1A-46BFE990094C}"/>
              </a:ext>
            </a:extLst>
          </p:cNvPr>
          <p:cNvSpPr/>
          <p:nvPr/>
        </p:nvSpPr>
        <p:spPr>
          <a:xfrm>
            <a:off x="2125980" y="2765502"/>
            <a:ext cx="8858830" cy="28993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0EC533A0-5DE5-264B-8EBA-47BCB80F0733}"/>
              </a:ext>
            </a:extLst>
          </p:cNvPr>
          <p:cNvSpPr/>
          <p:nvPr/>
        </p:nvSpPr>
        <p:spPr>
          <a:xfrm>
            <a:off x="2125980" y="3233854"/>
            <a:ext cx="8858830" cy="108166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4893CC46-C2B9-014B-A3F4-CFC2C6C376B5}"/>
              </a:ext>
            </a:extLst>
          </p:cNvPr>
          <p:cNvSpPr/>
          <p:nvPr/>
        </p:nvSpPr>
        <p:spPr>
          <a:xfrm>
            <a:off x="2125980" y="5029200"/>
            <a:ext cx="8858830" cy="6021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4599E55-AD25-C74D-AEA8-CEBE7D5A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5A15-8DA5-2240-84CC-2C5D4029F3C3}" type="datetime1">
              <a:rPr lang="en-US" smtClean="0"/>
              <a:t>2/1/21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F78488-7EA3-2B49-AE1A-BC86F77C7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1B1E627-7BD1-DE4D-8760-5B70A859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78995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DABF5-A96C-274A-A2F0-94D0F2CE9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4953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Comparison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Deaths per 100,000 Population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JHU, Jan 24,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038C3-F6C5-6E48-B0F2-612D63B2D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45492"/>
            <a:ext cx="8915400" cy="336573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 = 150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 = 130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Netherlands = 82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Germany = 64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A771D-715E-6941-9F53-FF20D545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CF50-CEA8-D541-9F72-7FC836C712A1}" type="datetime1">
              <a:rPr lang="en-US" smtClean="0"/>
              <a:t>2/1/21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BF120-CC3B-BA47-AFB4-E15A5EE30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A21C3-D111-AC49-A470-9FEAE82C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County Democratic Club</a:t>
            </a:r>
          </a:p>
        </p:txBody>
      </p:sp>
    </p:spTree>
    <p:extLst>
      <p:ext uri="{BB962C8B-B14F-4D97-AF65-F5344CB8AC3E}">
        <p14:creationId xmlns:p14="http://schemas.microsoft.com/office/powerpoint/2010/main" val="11967280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1023</TotalTime>
  <Words>1344</Words>
  <Application>Microsoft Macintosh PowerPoint</Application>
  <PresentationFormat>Widescreen</PresentationFormat>
  <Paragraphs>183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Wisp</vt:lpstr>
      <vt:lpstr>Review of  “Which Country Has the World’s Best Health Care?”  by Ezekiel Emanuel  (July, 2020)</vt:lpstr>
      <vt:lpstr>Why the Book</vt:lpstr>
      <vt:lpstr>Scope</vt:lpstr>
      <vt:lpstr>USA - History </vt:lpstr>
      <vt:lpstr>USA – Metrics</vt:lpstr>
      <vt:lpstr>Cliff Notes Conclusion: Unweighted Ranking on 22 Metrics</vt:lpstr>
      <vt:lpstr>Selected Country Comparisons</vt:lpstr>
      <vt:lpstr>Selected Country Comparisons</vt:lpstr>
      <vt:lpstr>COVID-19 Comparison Deaths per 100,000 Population JHU, Jan 24, 2021</vt:lpstr>
      <vt:lpstr>UK - History </vt:lpstr>
      <vt:lpstr>Netherlands - History </vt:lpstr>
      <vt:lpstr>Germany - History</vt:lpstr>
      <vt:lpstr>Observations</vt:lpstr>
      <vt:lpstr>Six Areas for US Improvement from Emanual Book</vt:lpstr>
      <vt:lpstr>MD Medicaid Coverage</vt:lpstr>
      <vt:lpstr>Medicaid Household Income Threshold  Comparison of MD and TX</vt:lpstr>
      <vt:lpstr>Maryland Medicaid + MCHP Statistics</vt:lpstr>
      <vt:lpstr>Legal and Political Prospects for US Health Care Reform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“Which Country Has the World’s Best Health Care?” by Ezekiel Emanuel (July )2020</dc:title>
  <dc:creator>Microsoft Office User</dc:creator>
  <cp:lastModifiedBy>George L. Donohue</cp:lastModifiedBy>
  <cp:revision>125</cp:revision>
  <cp:lastPrinted>2021-02-01T22:29:29Z</cp:lastPrinted>
  <dcterms:created xsi:type="dcterms:W3CDTF">2020-08-01T10:54:14Z</dcterms:created>
  <dcterms:modified xsi:type="dcterms:W3CDTF">2021-02-01T22:31:15Z</dcterms:modified>
</cp:coreProperties>
</file>